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9" r:id="rId2"/>
    <p:sldId id="335" r:id="rId3"/>
    <p:sldId id="343" r:id="rId4"/>
    <p:sldId id="350" r:id="rId5"/>
    <p:sldId id="347" r:id="rId6"/>
    <p:sldId id="352" r:id="rId7"/>
    <p:sldId id="351" r:id="rId8"/>
    <p:sldId id="353" r:id="rId9"/>
    <p:sldId id="354" r:id="rId10"/>
    <p:sldId id="355" r:id="rId11"/>
    <p:sldId id="356" r:id="rId1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  <a:srgbClr val="FF6600"/>
    <a:srgbClr val="009900"/>
    <a:srgbClr val="FF9900"/>
    <a:srgbClr val="66FF66"/>
    <a:srgbClr val="91A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19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130372-74B8-445C-99B5-572D0F222F17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2017E5-4BB2-4471-801E-2B3E6AEEAE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7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8E8D-6413-4BCB-AA8C-ACAFE721D0A0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03E3-FE25-4DC8-A55B-A46C4D4B0B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6639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B3A5-639B-421F-92B3-288FBBD22005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6628-4145-437A-B35F-9D58BD5FC3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5903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4296-7916-4579-AFE5-1302DD034D24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DE6F-1F67-44FD-99B4-5A2F29D3D2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1692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7DA3-7B89-466F-82F5-0C1A559EA6B0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696F-B520-4F34-821A-F7051C6B37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1173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DC2C-A360-4BD1-8186-4150EF7925AD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83A6-BDE7-4F7F-93FC-AA62DA678C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7361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4BCDE-7A64-4D2F-B086-443BC4D1BA9D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DDA8E-BB1B-49DC-811B-E02DD17412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491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4D5D-6121-4FE6-9E47-D6A8AEA2C09C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7A92-0D4A-4D56-92AC-11D269B80E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4661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2ED0-3BF9-4195-97A4-29382C3B0E69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2067-3041-4F5A-BA1C-4EE4516CD2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5428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3CCB-A169-4968-8C66-D877CAB26D61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C94D7-10F6-47AF-8EF2-FBA61B4434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7832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9E31-5308-4A6C-B457-F6194606EE4B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6C1D-8D79-45CB-B8E9-8EC065CB92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0073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AE6F-930A-4EE6-81EB-FB719F9F5ABA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9B360-4919-4F64-9495-B13973A96C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2314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379F5B-CDF7-4B0B-BF38-649C8B809D28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09A79C-21AB-4E93-9ABB-ECFAAD2930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.allegri@miopsicologo.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arethholman@gmail.com" TargetMode="External"/><Relationship Id="rId4" Type="http://schemas.openxmlformats.org/officeDocument/2006/relationships/hyperlink" Target="mailto:kmanduchi@hot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r.allegri@miopsicologo.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arethholman@gmail.com" TargetMode="External"/><Relationship Id="rId4" Type="http://schemas.openxmlformats.org/officeDocument/2006/relationships/hyperlink" Target="mailto:kmanduchi@hot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4"/>
          <a:stretch/>
        </p:blipFill>
        <p:spPr>
          <a:xfrm>
            <a:off x="145421" y="1844824"/>
            <a:ext cx="8856847" cy="3997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529" y="116632"/>
            <a:ext cx="8820941" cy="261610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FUTURE OF HUMAN CONNECTION:</a:t>
            </a:r>
            <a:r>
              <a:rPr lang="en-US" sz="5400" b="1" cap="all" dirty="0">
                <a:ln w="0"/>
                <a:solidFill>
                  <a:srgbClr val="009900"/>
                </a:solidFill>
                <a:latin typeface="Calibri" pitchFamily="34" charset="0"/>
              </a:rPr>
              <a:t/>
            </a:r>
            <a:br>
              <a:rPr lang="en-US" sz="5400" b="1" cap="all" dirty="0">
                <a:ln w="0"/>
                <a:solidFill>
                  <a:srgbClr val="009900"/>
                </a:solidFill>
                <a:latin typeface="Calibri" pitchFamily="34" charset="0"/>
              </a:rPr>
            </a:br>
            <a:r>
              <a:rPr lang="en-US" sz="2800" cap="all" dirty="0">
                <a:ln w="0"/>
                <a:solidFill>
                  <a:schemeClr val="bg1"/>
                </a:solidFill>
                <a:latin typeface="Calibri" pitchFamily="34" charset="0"/>
              </a:rPr>
              <a:t>What therapists should know about sex, lies, love, and relating on the Internet - and some key </a:t>
            </a:r>
            <a:r>
              <a:rPr lang="en-US" sz="2800" cap="all" dirty="0" smtClean="0">
                <a:ln w="0"/>
                <a:solidFill>
                  <a:schemeClr val="bg1"/>
                </a:solidFill>
                <a:latin typeface="Calibri" pitchFamily="34" charset="0"/>
              </a:rPr>
              <a:t>skill</a:t>
            </a:r>
            <a:endParaRPr lang="it-IT" sz="2800" cap="all" dirty="0">
              <a:ln w="0"/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2802" y="5934670"/>
            <a:ext cx="8874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33CC33"/>
                </a:solidFill>
              </a:rPr>
              <a:t>Psi.D</a:t>
            </a:r>
            <a:r>
              <a:rPr lang="it-IT" b="1" dirty="0">
                <a:solidFill>
                  <a:srgbClr val="33CC33"/>
                </a:solidFill>
              </a:rPr>
              <a:t> Robert Allegri  </a:t>
            </a:r>
            <a:r>
              <a:rPr lang="it-IT" dirty="0">
                <a:hlinkClick r:id="rId3"/>
              </a:rPr>
              <a:t>dr.allegri@miopsicologo.it</a:t>
            </a:r>
            <a:r>
              <a:rPr lang="it-IT" dirty="0"/>
              <a:t> 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FB:Miopsicologo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Robert Allegri</a:t>
            </a:r>
          </a:p>
          <a:p>
            <a:pPr algn="ctr"/>
            <a:r>
              <a:rPr lang="it-IT" b="1" dirty="0" err="1" smtClean="0">
                <a:solidFill>
                  <a:srgbClr val="990099"/>
                </a:solidFill>
              </a:rPr>
              <a:t>Psi.D</a:t>
            </a:r>
            <a:r>
              <a:rPr lang="it-IT" b="1" dirty="0" smtClean="0">
                <a:solidFill>
                  <a:srgbClr val="990099"/>
                </a:solidFill>
              </a:rPr>
              <a:t>. </a:t>
            </a:r>
            <a:r>
              <a:rPr lang="it-IT" b="1" dirty="0">
                <a:solidFill>
                  <a:srgbClr val="990099"/>
                </a:solidFill>
              </a:rPr>
              <a:t>Katia Manduchi  </a:t>
            </a:r>
            <a:r>
              <a:rPr lang="it-IT" dirty="0">
                <a:hlinkClick r:id="rId4"/>
              </a:rPr>
              <a:t>kmanduchi@hotmail.com</a:t>
            </a:r>
            <a:r>
              <a:rPr lang="it-IT" dirty="0"/>
              <a:t>  </a:t>
            </a:r>
            <a:r>
              <a:rPr lang="it-IT" dirty="0" err="1">
                <a:solidFill>
                  <a:srgbClr val="D60093"/>
                </a:solidFill>
              </a:rPr>
              <a:t>FB:Katia</a:t>
            </a:r>
            <a:r>
              <a:rPr lang="it-IT" dirty="0">
                <a:solidFill>
                  <a:srgbClr val="D60093"/>
                </a:solidFill>
              </a:rPr>
              <a:t> </a:t>
            </a:r>
            <a:r>
              <a:rPr lang="it-IT" dirty="0" smtClean="0">
                <a:solidFill>
                  <a:srgbClr val="D60093"/>
                </a:solidFill>
              </a:rPr>
              <a:t>Manduchi</a:t>
            </a:r>
            <a:endParaRPr lang="it-IT" sz="1050" dirty="0"/>
          </a:p>
          <a:p>
            <a:pPr algn="ctr"/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Ph.D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Gareth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Holman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garethholman@gmail.com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73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260648"/>
            <a:ext cx="8856984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cap="all" dirty="0" smtClean="0">
                <a:ln w="0"/>
                <a:solidFill>
                  <a:srgbClr val="FFFF00"/>
                </a:solidFill>
                <a:latin typeface="Calibri" panose="020F0502020204030204" pitchFamily="34" charset="0"/>
              </a:rPr>
              <a:t>Exercise</a:t>
            </a:r>
            <a:endParaRPr lang="en-US" sz="4000" b="1" kern="0" cap="all" dirty="0">
              <a:ln w="0"/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4000" b="1" kern="0" cap="all" dirty="0">
                <a:ln w="0"/>
                <a:latin typeface="Calibri" panose="020F0502020204030204" pitchFamily="34" charset="0"/>
              </a:rPr>
              <a:t>Split in </a:t>
            </a:r>
            <a:r>
              <a:rPr lang="en-US" sz="4000" b="1" kern="0" cap="all" dirty="0" smtClean="0">
                <a:ln w="0"/>
                <a:latin typeface="Calibri" panose="020F0502020204030204" pitchFamily="34" charset="0"/>
              </a:rPr>
              <a:t>pairs</a:t>
            </a:r>
            <a:endParaRPr lang="en-US" sz="4000" b="1" kern="0" cap="all" dirty="0">
              <a:ln w="0"/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4904"/>
            <a:ext cx="3702687" cy="33843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427984" y="2060848"/>
            <a:ext cx="428447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cap="all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with your  partner </a:t>
            </a:r>
            <a:r>
              <a:rPr lang="en-US" sz="2500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try to figure </a:t>
            </a:r>
            <a:r>
              <a:rPr lang="en-US" sz="2500" cap="all" dirty="0" smtClean="0">
                <a:ln w="0"/>
                <a:latin typeface="Calibri" pitchFamily="34" charset="0"/>
              </a:rPr>
              <a:t>out a 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latin typeface="Calibri" pitchFamily="34" charset="0"/>
              </a:rPr>
              <a:t>difficult situation</a:t>
            </a:r>
            <a:r>
              <a:rPr lang="en-US" sz="2500" cap="all" dirty="0" smtClean="0">
                <a:ln w="0"/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500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occurring between you and one of your client that involved </a:t>
            </a:r>
            <a:r>
              <a:rPr lang="en-US" sz="2500" b="1" cap="all" dirty="0" smtClean="0">
                <a:ln w="0"/>
                <a:solidFill>
                  <a:srgbClr val="FF0000"/>
                </a:solidFill>
                <a:latin typeface="Calibri" pitchFamily="34" charset="0"/>
              </a:rPr>
              <a:t>new technology</a:t>
            </a:r>
          </a:p>
          <a:p>
            <a:pPr algn="ctr"/>
            <a:endParaRPr lang="en-US" sz="25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sz="2500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Identify a </a:t>
            </a:r>
            <a:r>
              <a:rPr lang="en-US" sz="25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more functional behavior </a:t>
            </a:r>
          </a:p>
          <a:p>
            <a:pPr algn="ctr"/>
            <a:r>
              <a:rPr lang="en-US" sz="2500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you might use in the future </a:t>
            </a:r>
            <a:endParaRPr lang="en-US" sz="2500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25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4"/>
          <a:stretch/>
        </p:blipFill>
        <p:spPr>
          <a:xfrm>
            <a:off x="167071" y="1867823"/>
            <a:ext cx="8856847" cy="3997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529" y="116632"/>
            <a:ext cx="8820941" cy="175432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Thank you for the attention</a:t>
            </a:r>
            <a:endParaRPr lang="it-IT" sz="2800" cap="all" dirty="0">
              <a:ln w="0"/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2802" y="5934670"/>
            <a:ext cx="8874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33CC33"/>
                </a:solidFill>
              </a:rPr>
              <a:t>Psi.D</a:t>
            </a:r>
            <a:r>
              <a:rPr lang="it-IT" b="1" dirty="0">
                <a:solidFill>
                  <a:srgbClr val="33CC33"/>
                </a:solidFill>
              </a:rPr>
              <a:t> Robert Allegri  </a:t>
            </a:r>
            <a:r>
              <a:rPr lang="it-IT" dirty="0">
                <a:hlinkClick r:id="rId3"/>
              </a:rPr>
              <a:t>dr.allegri@miopsicologo.it</a:t>
            </a:r>
            <a:r>
              <a:rPr lang="it-IT" dirty="0"/>
              <a:t> 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FB:Miopsicologo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Robert Allegri</a:t>
            </a:r>
          </a:p>
          <a:p>
            <a:pPr algn="ctr"/>
            <a:r>
              <a:rPr lang="it-IT" b="1" dirty="0" err="1" smtClean="0">
                <a:solidFill>
                  <a:srgbClr val="990099"/>
                </a:solidFill>
              </a:rPr>
              <a:t>Psi.D</a:t>
            </a:r>
            <a:r>
              <a:rPr lang="it-IT" b="1" dirty="0" smtClean="0">
                <a:solidFill>
                  <a:srgbClr val="990099"/>
                </a:solidFill>
              </a:rPr>
              <a:t>. </a:t>
            </a:r>
            <a:r>
              <a:rPr lang="it-IT" b="1" dirty="0">
                <a:solidFill>
                  <a:srgbClr val="990099"/>
                </a:solidFill>
              </a:rPr>
              <a:t>Katia Manduchi  </a:t>
            </a:r>
            <a:r>
              <a:rPr lang="it-IT" dirty="0">
                <a:hlinkClick r:id="rId4"/>
              </a:rPr>
              <a:t>kmanduchi@hotmail.com</a:t>
            </a:r>
            <a:r>
              <a:rPr lang="it-IT" dirty="0"/>
              <a:t>  </a:t>
            </a:r>
            <a:r>
              <a:rPr lang="it-IT" dirty="0" err="1">
                <a:solidFill>
                  <a:srgbClr val="D60093"/>
                </a:solidFill>
              </a:rPr>
              <a:t>FB:Katia</a:t>
            </a:r>
            <a:r>
              <a:rPr lang="it-IT" dirty="0">
                <a:solidFill>
                  <a:srgbClr val="D60093"/>
                </a:solidFill>
              </a:rPr>
              <a:t> </a:t>
            </a:r>
            <a:r>
              <a:rPr lang="it-IT" dirty="0" smtClean="0">
                <a:solidFill>
                  <a:srgbClr val="D60093"/>
                </a:solidFill>
              </a:rPr>
              <a:t>Manduchi</a:t>
            </a:r>
            <a:endParaRPr lang="it-IT" sz="1050" dirty="0"/>
          </a:p>
          <a:p>
            <a:pPr algn="ctr"/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Ph.D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Gareth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Holman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garethholman@gmail.com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87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3105835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3600" dirty="0" smtClean="0"/>
              <a:t>Please raise your</a:t>
            </a:r>
          </a:p>
          <a:p>
            <a:pPr algn="ctr"/>
            <a:r>
              <a:rPr lang="en-US" sz="3600" dirty="0" smtClean="0"/>
              <a:t> hand if 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340768"/>
            <a:ext cx="4248472" cy="511256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7504" y="260648"/>
            <a:ext cx="8856984" cy="707886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cap="all" dirty="0" smtClean="0">
                <a:ln w="0"/>
                <a:latin typeface="Calibri" panose="020F0502020204030204" pitchFamily="34" charset="0"/>
              </a:rPr>
              <a:t>Let’s </a:t>
            </a:r>
            <a:r>
              <a:rPr lang="en-US" sz="4000" b="1" kern="0" cap="all" dirty="0">
                <a:ln w="0"/>
                <a:latin typeface="Calibri" panose="020F0502020204030204" pitchFamily="34" charset="0"/>
              </a:rPr>
              <a:t>start with </a:t>
            </a:r>
            <a:r>
              <a:rPr lang="en-US" sz="4000" b="1" kern="0" cap="all" dirty="0">
                <a:ln w="0"/>
                <a:solidFill>
                  <a:srgbClr val="FFFF00"/>
                </a:solidFill>
                <a:latin typeface="Calibri" panose="020F0502020204030204" pitchFamily="34" charset="0"/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3653555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2060848"/>
            <a:ext cx="4381500" cy="381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260648"/>
            <a:ext cx="8856984" cy="707886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cap="all" dirty="0" smtClean="0">
                <a:ln w="0"/>
                <a:latin typeface="Calibri" panose="020F0502020204030204" pitchFamily="34" charset="0"/>
              </a:rPr>
              <a:t>Someone </a:t>
            </a:r>
            <a:r>
              <a:rPr lang="en-US" sz="4000" b="1" kern="0" cap="all" dirty="0" smtClean="0">
                <a:ln w="0"/>
                <a:solidFill>
                  <a:srgbClr val="FFFF00"/>
                </a:solidFill>
                <a:latin typeface="Calibri" panose="020F0502020204030204" pitchFamily="34" charset="0"/>
              </a:rPr>
              <a:t>uses …</a:t>
            </a:r>
            <a:endParaRPr lang="en-US" sz="4000" b="1" kern="0" cap="all" dirty="0">
              <a:ln w="0"/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04864"/>
            <a:ext cx="4102964" cy="33530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916832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81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260648"/>
            <a:ext cx="8856984" cy="707886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cap="all" dirty="0" smtClean="0">
                <a:ln w="0"/>
                <a:latin typeface="Calibri" panose="020F0502020204030204" pitchFamily="34" charset="0"/>
              </a:rPr>
              <a:t>Someone also </a:t>
            </a:r>
            <a:r>
              <a:rPr lang="en-US" sz="4000" b="1" kern="0" cap="all" dirty="0" smtClean="0">
                <a:ln w="0"/>
                <a:solidFill>
                  <a:srgbClr val="FFFF00"/>
                </a:solidFill>
                <a:latin typeface="Calibri" panose="020F0502020204030204" pitchFamily="34" charset="0"/>
              </a:rPr>
              <a:t>uses …</a:t>
            </a:r>
            <a:endParaRPr lang="en-US" sz="4000" b="1" kern="0" cap="all" dirty="0">
              <a:ln w="0"/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8856984" cy="547260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87524" y="1700808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FFFF00"/>
                </a:solidFill>
              </a:rPr>
              <a:t>“</a:t>
            </a:r>
            <a:r>
              <a:rPr lang="en-US" sz="7200" b="1" dirty="0">
                <a:solidFill>
                  <a:srgbClr val="FFFF00"/>
                </a:solidFill>
              </a:rPr>
              <a:t>new technologies</a:t>
            </a:r>
            <a:r>
              <a:rPr lang="en-US" sz="7200" b="1" dirty="0" smtClean="0">
                <a:solidFill>
                  <a:srgbClr val="FFFF00"/>
                </a:solidFill>
              </a:rPr>
              <a:t>”</a:t>
            </a:r>
          </a:p>
          <a:p>
            <a:pPr lvl="0" algn="ctr"/>
            <a:r>
              <a:rPr lang="en-US" sz="4000" b="1" dirty="0" smtClean="0">
                <a:solidFill>
                  <a:srgbClr val="FFFF00"/>
                </a:solidFill>
              </a:rPr>
              <a:t> </a:t>
            </a:r>
          </a:p>
          <a:p>
            <a:pPr lvl="0" algn="ctr"/>
            <a:r>
              <a:rPr lang="en-US" sz="7200" b="1" dirty="0" smtClean="0">
                <a:solidFill>
                  <a:srgbClr val="FFFF00"/>
                </a:solidFill>
              </a:rPr>
              <a:t>for / in  </a:t>
            </a:r>
            <a:r>
              <a:rPr lang="en-US" sz="7200" b="1" dirty="0">
                <a:solidFill>
                  <a:srgbClr val="FFFF00"/>
                </a:solidFill>
              </a:rPr>
              <a:t>therapy?</a:t>
            </a:r>
          </a:p>
        </p:txBody>
      </p:sp>
    </p:spTree>
    <p:extLst>
      <p:ext uri="{BB962C8B-B14F-4D97-AF65-F5344CB8AC3E}">
        <p14:creationId xmlns:p14="http://schemas.microsoft.com/office/powerpoint/2010/main" val="1021474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1268760"/>
            <a:ext cx="4968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We all deal with technology…</a:t>
            </a:r>
          </a:p>
          <a:p>
            <a:pPr algn="ctr"/>
            <a:r>
              <a:rPr lang="en-US" sz="3600" dirty="0" smtClean="0"/>
              <a:t>and it effects our relationships!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do you know how much time your clients spend online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/ and or, what they do on Internet?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381189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13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260648"/>
            <a:ext cx="8856984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cap="all" dirty="0" smtClean="0">
                <a:ln w="0"/>
                <a:latin typeface="Calibri" panose="020F0502020204030204" pitchFamily="34" charset="0"/>
              </a:rPr>
              <a:t>Different</a:t>
            </a:r>
            <a:r>
              <a:rPr lang="en-US" sz="4000" b="1" kern="0" cap="all" dirty="0" smtClean="0">
                <a:ln w="0"/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4000" b="1" kern="0" cap="all" dirty="0" err="1" smtClean="0">
                <a:ln w="0"/>
                <a:solidFill>
                  <a:srgbClr val="FFFF00"/>
                </a:solidFill>
                <a:latin typeface="Calibri" panose="020F0502020204030204" pitchFamily="34" charset="0"/>
              </a:rPr>
              <a:t>theraeutic</a:t>
            </a:r>
            <a:endParaRPr lang="en-US" sz="4000" b="1" kern="0" cap="all" dirty="0" smtClean="0">
              <a:ln w="0"/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4000" b="1" kern="0" cap="all" dirty="0" smtClean="0">
                <a:ln w="0"/>
                <a:latin typeface="Calibri" panose="020F0502020204030204" pitchFamily="34" charset="0"/>
              </a:rPr>
              <a:t>approaches</a:t>
            </a:r>
            <a:endParaRPr lang="en-US" sz="4000" b="1" kern="0" cap="all" dirty="0">
              <a:ln w="0"/>
              <a:latin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771800" y="2032254"/>
            <a:ext cx="6012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cap="all" dirty="0" smtClean="0">
                <a:ln w="0"/>
                <a:solidFill>
                  <a:srgbClr val="FFC000"/>
                </a:solidFill>
                <a:latin typeface="Calibri" pitchFamily="34" charset="0"/>
              </a:rPr>
              <a:t>ACT – FAP</a:t>
            </a:r>
            <a:r>
              <a:rPr lang="en-US" sz="4000" cap="all" dirty="0">
                <a:ln w="0"/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4000" cap="all" dirty="0" smtClean="0">
                <a:ln w="0"/>
                <a:solidFill>
                  <a:srgbClr val="FFC000"/>
                </a:solidFill>
                <a:latin typeface="Calibri" pitchFamily="34" charset="0"/>
              </a:rPr>
              <a:t>– CBT</a:t>
            </a:r>
            <a:r>
              <a:rPr lang="en-US" sz="4000" cap="all" dirty="0">
                <a:ln w="0"/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4000" cap="all" dirty="0" smtClean="0">
                <a:ln w="0"/>
                <a:solidFill>
                  <a:srgbClr val="FFC000"/>
                </a:solidFill>
                <a:latin typeface="Calibri" pitchFamily="34" charset="0"/>
              </a:rPr>
              <a:t>– RFT</a:t>
            </a:r>
            <a:r>
              <a:rPr lang="en-US" sz="4000" cap="all" dirty="0">
                <a:ln w="0"/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4000" cap="all" dirty="0" smtClean="0">
                <a:ln w="0"/>
                <a:solidFill>
                  <a:srgbClr val="FFC000"/>
                </a:solidFill>
                <a:latin typeface="Calibri" pitchFamily="34" charset="0"/>
              </a:rPr>
              <a:t>…</a:t>
            </a:r>
            <a:endParaRPr lang="en-US" sz="4000" cap="all" dirty="0">
              <a:ln w="0"/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7" y="1640996"/>
            <a:ext cx="2517923" cy="228291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33772" y="4296304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smtClean="0">
                <a:ln w="0"/>
                <a:latin typeface="Calibri" pitchFamily="34" charset="0"/>
              </a:rPr>
              <a:t>or look at </a:t>
            </a:r>
            <a:r>
              <a:rPr lang="en-US" sz="2800" b="1" cap="all" dirty="0">
                <a:ln w="0"/>
                <a:latin typeface="Calibri" pitchFamily="34" charset="0"/>
              </a:rPr>
              <a:t>them </a:t>
            </a:r>
            <a:r>
              <a:rPr lang="en-US" sz="2800" b="1" cap="all" dirty="0" smtClean="0">
                <a:ln w="0"/>
                <a:latin typeface="Calibri" pitchFamily="34" charset="0"/>
              </a:rPr>
              <a:t>from a functional perspective:</a:t>
            </a:r>
            <a:endParaRPr lang="en-US" sz="2800" b="1" cap="all" dirty="0">
              <a:ln w="0"/>
              <a:latin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1875" y="5163240"/>
            <a:ext cx="1601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FF0000"/>
                </a:solidFill>
                <a:latin typeface="Calibri" pitchFamily="34" charset="0"/>
              </a:rPr>
              <a:t>moving</a:t>
            </a:r>
          </a:p>
          <a:p>
            <a:pPr algn="ctr"/>
            <a:r>
              <a:rPr lang="en-US" sz="2800" b="1" cap="all" dirty="0" smtClean="0">
                <a:ln w="0"/>
                <a:solidFill>
                  <a:srgbClr val="FF0000"/>
                </a:solidFill>
                <a:latin typeface="Calibri" pitchFamily="34" charset="0"/>
              </a:rPr>
              <a:t>away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199885" y="5163240"/>
            <a:ext cx="1753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33CC33"/>
                </a:solidFill>
                <a:latin typeface="Calibri" pitchFamily="34" charset="0"/>
              </a:rPr>
              <a:t>going</a:t>
            </a:r>
          </a:p>
          <a:p>
            <a:pPr algn="ctr"/>
            <a:r>
              <a:rPr lang="en-US" sz="2800" b="1" cap="all" dirty="0" smtClean="0">
                <a:ln w="0"/>
                <a:solidFill>
                  <a:srgbClr val="33CC33"/>
                </a:solidFill>
                <a:latin typeface="Calibri" pitchFamily="34" charset="0"/>
              </a:rPr>
              <a:t>towards</a:t>
            </a:r>
            <a:endParaRPr lang="it-IT" sz="2800" dirty="0">
              <a:solidFill>
                <a:srgbClr val="33CC33"/>
              </a:solidFill>
            </a:endParaRPr>
          </a:p>
        </p:txBody>
      </p:sp>
      <p:sp>
        <p:nvSpPr>
          <p:cNvPr id="2" name="Cornice 1"/>
          <p:cNvSpPr/>
          <p:nvPr/>
        </p:nvSpPr>
        <p:spPr>
          <a:xfrm>
            <a:off x="0" y="4869159"/>
            <a:ext cx="9144000" cy="18286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bidirezionale orizzontale 9"/>
          <p:cNvSpPr/>
          <p:nvPr/>
        </p:nvSpPr>
        <p:spPr>
          <a:xfrm>
            <a:off x="1946809" y="5516609"/>
            <a:ext cx="5090066" cy="463550"/>
          </a:xfrm>
          <a:prstGeom prst="leftRightArrow">
            <a:avLst/>
          </a:prstGeom>
          <a:gradFill flip="none" rotWithShape="1">
            <a:gsLst>
              <a:gs pos="71000">
                <a:srgbClr val="006600"/>
              </a:gs>
              <a:gs pos="0">
                <a:srgbClr val="5E9EFF"/>
              </a:gs>
              <a:gs pos="51000">
                <a:srgbClr val="85C2FF"/>
              </a:gs>
              <a:gs pos="0">
                <a:srgbClr val="FF0000"/>
              </a:gs>
              <a:gs pos="52000">
                <a:srgbClr val="C4D6EB"/>
              </a:gs>
              <a:gs pos="51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90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4207" y="116632"/>
            <a:ext cx="3312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Sex - love- relationship</a:t>
            </a:r>
          </a:p>
          <a:p>
            <a:pPr algn="ctr"/>
            <a:r>
              <a:rPr lang="en-US" sz="4000" b="1" cap="all" dirty="0" smtClean="0">
                <a:ln w="0"/>
                <a:solidFill>
                  <a:srgbClr val="FFC000"/>
                </a:solidFill>
                <a:latin typeface="Calibri" pitchFamily="34" charset="0"/>
              </a:rPr>
              <a:t>In the new era,</a:t>
            </a:r>
          </a:p>
          <a:p>
            <a:pPr algn="ctr"/>
            <a:r>
              <a:rPr lang="en-US" sz="4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can we learn more about it?</a:t>
            </a:r>
            <a:endParaRPr lang="it-IT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89" y="0"/>
            <a:ext cx="5414211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81593" y="5013176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Our experience as </a:t>
            </a:r>
            <a:r>
              <a:rPr lang="en-US" sz="6000" b="1" u="sng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therapists</a:t>
            </a:r>
            <a:r>
              <a:rPr lang="en-US" sz="6000" b="1" cap="all" dirty="0" smtClean="0">
                <a:ln w="0"/>
                <a:solidFill>
                  <a:schemeClr val="bg1"/>
                </a:solidFill>
                <a:latin typeface="Calibri" pitchFamily="34" charset="0"/>
              </a:rPr>
              <a:t> with</a:t>
            </a:r>
            <a:r>
              <a:rPr lang="en-US" sz="6000" b="1" cap="all" dirty="0" smtClean="0">
                <a:ln w="0"/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6000" b="1" u="sng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clients</a:t>
            </a:r>
            <a:endParaRPr lang="it-IT" sz="60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4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260648"/>
            <a:ext cx="8856984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cap="all" dirty="0" smtClean="0">
                <a:ln w="0"/>
                <a:solidFill>
                  <a:srgbClr val="FFFF00"/>
                </a:solidFill>
                <a:latin typeface="Calibri" panose="020F0502020204030204" pitchFamily="34" charset="0"/>
              </a:rPr>
              <a:t>Exercise</a:t>
            </a:r>
          </a:p>
          <a:p>
            <a:pPr lvl="0" algn="ctr">
              <a:defRPr/>
            </a:pPr>
            <a:r>
              <a:rPr lang="en-US" sz="4000" b="1" kern="0" cap="all" dirty="0" smtClean="0">
                <a:ln w="0"/>
                <a:latin typeface="Calibri" panose="020F0502020204030204" pitchFamily="34" charset="0"/>
              </a:rPr>
              <a:t>Split in pairs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9512" y="2636912"/>
            <a:ext cx="32261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with your  partner describe briefly your experience as therapist using new technologies</a:t>
            </a:r>
            <a:endParaRPr lang="en-US" sz="28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095" y="2365384"/>
            <a:ext cx="5152560" cy="36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5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260648"/>
            <a:ext cx="8856984" cy="707886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cap="all" dirty="0" smtClean="0">
                <a:ln w="0"/>
                <a:latin typeface="Calibri" panose="020F0502020204030204" pitchFamily="34" charset="0"/>
              </a:rPr>
              <a:t>Assessing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7504" y="1199725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forms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of online/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virtual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social connection do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use? How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much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time do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spend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on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each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Consider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social media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sites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chat, online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dating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text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message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email, blog,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Twitter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etc.</a:t>
            </a: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How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these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means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of connection work for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Assess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for positive and negative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outcomes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present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yourself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differently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</a:t>
            </a:r>
            <a:r>
              <a:rPr lang="it-IT" sz="2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it-IT" sz="20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virtual</a:t>
            </a:r>
            <a:r>
              <a:rPr lang="it-IT" sz="2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contexts</a:t>
            </a:r>
            <a:r>
              <a:rPr lang="it-IT" sz="2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compared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 face-to-face?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Assess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for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differences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 face-to-face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interactions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efffective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bx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ineffective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bx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(E.g., Are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able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 be more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honest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 more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dishonest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online? Or a mix of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both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?)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your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view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are the best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parts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virtual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social connection?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are the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worst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parts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 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Are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any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forms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of online/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virtual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social connection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avoid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or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dislike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Why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it-IT" sz="20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62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334</Words>
  <Application>Microsoft Office PowerPoint</Application>
  <PresentationFormat>Presentazione su schermo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"Dr. Allegri" &lt;dr.allegri@hotmail.it&gt;</dc:creator>
  <cp:lastModifiedBy>Robert Allegri</cp:lastModifiedBy>
  <cp:revision>226</cp:revision>
  <dcterms:created xsi:type="dcterms:W3CDTF">2010-11-23T13:20:45Z</dcterms:created>
  <dcterms:modified xsi:type="dcterms:W3CDTF">2015-09-14T14:24:05Z</dcterms:modified>
</cp:coreProperties>
</file>